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4" r:id="rId4"/>
    <p:sldId id="265" r:id="rId5"/>
    <p:sldId id="257" r:id="rId6"/>
    <p:sldId id="262" r:id="rId7"/>
    <p:sldId id="269" r:id="rId8"/>
    <p:sldId id="267" r:id="rId9"/>
    <p:sldId id="268" r:id="rId10"/>
    <p:sldId id="266" r:id="rId11"/>
    <p:sldId id="259" r:id="rId12"/>
    <p:sldId id="271" r:id="rId13"/>
    <p:sldId id="260"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23B6"/>
    <a:srgbClr val="FF0000"/>
    <a:srgbClr val="006600"/>
    <a:srgbClr val="003300"/>
    <a:srgbClr val="990033"/>
    <a:srgbClr val="F8B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74"/>
  </p:normalViewPr>
  <p:slideViewPr>
    <p:cSldViewPr>
      <p:cViewPr varScale="1">
        <p:scale>
          <a:sx n="124" d="100"/>
          <a:sy n="124" d="100"/>
        </p:scale>
        <p:origin x="165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BED0A-355F-4529-B451-3FFA73838A16}"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93F59-1737-443C-B846-659EBE525B21}" type="slidenum">
              <a:rPr lang="en-US" smtClean="0"/>
              <a:t>‹#›</a:t>
            </a:fld>
            <a:endParaRPr lang="en-US"/>
          </a:p>
        </p:txBody>
      </p:sp>
    </p:spTree>
    <p:extLst>
      <p:ext uri="{BB962C8B-B14F-4D97-AF65-F5344CB8AC3E}">
        <p14:creationId xmlns:p14="http://schemas.microsoft.com/office/powerpoint/2010/main" val="105996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Beyond the light by Ginny Katz </a:t>
            </a:r>
            <a:r>
              <a:rPr lang="en-US" dirty="0" err="1" smtClean="0"/>
              <a:t>pg</a:t>
            </a:r>
            <a:r>
              <a:rPr lang="en-US" dirty="0" smtClean="0"/>
              <a:t> 15</a:t>
            </a:r>
            <a:endParaRPr lang="en-US" dirty="0"/>
          </a:p>
        </p:txBody>
      </p:sp>
      <p:sp>
        <p:nvSpPr>
          <p:cNvPr id="4" name="Slide Number Placeholder 3"/>
          <p:cNvSpPr>
            <a:spLocks noGrp="1"/>
          </p:cNvSpPr>
          <p:nvPr>
            <p:ph type="sldNum" sz="quarter" idx="10"/>
          </p:nvPr>
        </p:nvSpPr>
        <p:spPr/>
        <p:txBody>
          <a:bodyPr/>
          <a:lstStyle/>
          <a:p>
            <a:fld id="{A6893F59-1737-443C-B846-659EBE525B21}" type="slidenum">
              <a:rPr lang="en-US" smtClean="0"/>
              <a:t>3</a:t>
            </a:fld>
            <a:endParaRPr lang="en-US"/>
          </a:p>
        </p:txBody>
      </p:sp>
    </p:spTree>
    <p:extLst>
      <p:ext uri="{BB962C8B-B14F-4D97-AF65-F5344CB8AC3E}">
        <p14:creationId xmlns:p14="http://schemas.microsoft.com/office/powerpoint/2010/main" val="34867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FDCAB-2030-4BCD-83AF-9301597C3D00}"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32335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DCAB-2030-4BCD-83AF-9301597C3D00}"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189699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DCAB-2030-4BCD-83AF-9301597C3D00}"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1441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DCAB-2030-4BCD-83AF-9301597C3D00}"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08849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FDCAB-2030-4BCD-83AF-9301597C3D00}"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38555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FDCAB-2030-4BCD-83AF-9301597C3D00}"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856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FDCAB-2030-4BCD-83AF-9301597C3D00}"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8232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FDCAB-2030-4BCD-83AF-9301597C3D00}"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13097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FDCAB-2030-4BCD-83AF-9301597C3D00}"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36290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FDCAB-2030-4BCD-83AF-9301597C3D00}"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202433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FDCAB-2030-4BCD-83AF-9301597C3D00}"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5FFF6-3B93-4DFC-852A-322295A98420}" type="slidenum">
              <a:rPr lang="en-US" smtClean="0"/>
              <a:t>‹#›</a:t>
            </a:fld>
            <a:endParaRPr lang="en-US"/>
          </a:p>
        </p:txBody>
      </p:sp>
    </p:spTree>
    <p:extLst>
      <p:ext uri="{BB962C8B-B14F-4D97-AF65-F5344CB8AC3E}">
        <p14:creationId xmlns:p14="http://schemas.microsoft.com/office/powerpoint/2010/main" val="3505373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FDCAB-2030-4BCD-83AF-9301597C3D00}" type="datetimeFigureOut">
              <a:rPr lang="en-US" smtClean="0"/>
              <a:t>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5FFF6-3B93-4DFC-852A-322295A98420}" type="slidenum">
              <a:rPr lang="en-US" smtClean="0"/>
              <a:t>‹#›</a:t>
            </a:fld>
            <a:endParaRPr lang="en-US"/>
          </a:p>
        </p:txBody>
      </p:sp>
    </p:spTree>
    <p:extLst>
      <p:ext uri="{BB962C8B-B14F-4D97-AF65-F5344CB8AC3E}">
        <p14:creationId xmlns:p14="http://schemas.microsoft.com/office/powerpoint/2010/main" val="88742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eo.google.com/videoplay?docid=-8101989694941061600&amp;hl=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ydoterra.com/youngspirityoga" TargetMode="External"/><Relationship Id="rId3" Type="http://schemas.openxmlformats.org/officeDocument/2006/relationships/hyperlink" Target="http://www.sobrietystones.com/resources/Colors/meaning_color_red_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Au9WYP5vo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763000" cy="1676399"/>
          </a:xfrm>
        </p:spPr>
        <p:txBody>
          <a:bodyPr>
            <a:normAutofit/>
          </a:bodyPr>
          <a:lstStyle/>
          <a:p>
            <a:r>
              <a:rPr lang="en-US" dirty="0" smtClean="0">
                <a:solidFill>
                  <a:schemeClr val="accent2">
                    <a:lumMod val="75000"/>
                  </a:schemeClr>
                </a:solidFill>
                <a:latin typeface="Algerian" pitchFamily="82" charset="0"/>
              </a:rPr>
              <a:t>Aligning Your Energy Body to </a:t>
            </a:r>
            <a:br>
              <a:rPr lang="en-US" dirty="0" smtClean="0">
                <a:solidFill>
                  <a:schemeClr val="accent2">
                    <a:lumMod val="75000"/>
                  </a:schemeClr>
                </a:solidFill>
                <a:latin typeface="Algerian" pitchFamily="82" charset="0"/>
              </a:rPr>
            </a:br>
            <a:r>
              <a:rPr lang="en-US" dirty="0" smtClean="0">
                <a:solidFill>
                  <a:schemeClr val="accent2">
                    <a:lumMod val="75000"/>
                  </a:schemeClr>
                </a:solidFill>
                <a:latin typeface="Algerian" pitchFamily="82" charset="0"/>
              </a:rPr>
              <a:t>Your Humane Body</a:t>
            </a:r>
            <a:endParaRPr lang="en-US" dirty="0">
              <a:solidFill>
                <a:schemeClr val="accent2">
                  <a:lumMod val="75000"/>
                </a:schemeClr>
              </a:solidFill>
              <a:latin typeface="Algerian" pitchFamily="82" charset="0"/>
            </a:endParaRPr>
          </a:p>
        </p:txBody>
      </p:sp>
      <p:sp>
        <p:nvSpPr>
          <p:cNvPr id="3" name="Subtitle 2"/>
          <p:cNvSpPr>
            <a:spLocks noGrp="1"/>
          </p:cNvSpPr>
          <p:nvPr>
            <p:ph type="subTitle" idx="1"/>
          </p:nvPr>
        </p:nvSpPr>
        <p:spPr>
          <a:xfrm>
            <a:off x="304800" y="4648200"/>
            <a:ext cx="8686800" cy="1828800"/>
          </a:xfrm>
        </p:spPr>
        <p:txBody>
          <a:bodyPr>
            <a:normAutofit fontScale="92500" lnSpcReduction="20000"/>
          </a:bodyPr>
          <a:lstStyle/>
          <a:p>
            <a:pPr algn="l"/>
            <a:r>
              <a:rPr lang="en-US" dirty="0" smtClean="0">
                <a:solidFill>
                  <a:schemeClr val="accent4">
                    <a:lumMod val="50000"/>
                  </a:schemeClr>
                </a:solidFill>
                <a:latin typeface="Algerian" pitchFamily="82" charset="0"/>
              </a:rPr>
              <a:t>        </a:t>
            </a:r>
          </a:p>
          <a:p>
            <a:pPr algn="l"/>
            <a:r>
              <a:rPr lang="en-US" dirty="0" smtClean="0">
                <a:solidFill>
                  <a:schemeClr val="accent4">
                    <a:lumMod val="50000"/>
                  </a:schemeClr>
                </a:solidFill>
                <a:latin typeface="Algerian" pitchFamily="82" charset="0"/>
              </a:rPr>
              <a:t>Do you want….. </a:t>
            </a:r>
          </a:p>
          <a:p>
            <a:pPr algn="l"/>
            <a:r>
              <a:rPr lang="en-US" dirty="0" smtClean="0">
                <a:solidFill>
                  <a:schemeClr val="accent4">
                    <a:lumMod val="50000"/>
                  </a:schemeClr>
                </a:solidFill>
                <a:latin typeface="Algerian" pitchFamily="82" charset="0"/>
              </a:rPr>
              <a:t>                             Life Long Vitality ?</a:t>
            </a:r>
          </a:p>
          <a:p>
            <a:pPr algn="l"/>
            <a:r>
              <a:rPr lang="en-US" dirty="0" smtClean="0">
                <a:solidFill>
                  <a:schemeClr val="accent4">
                    <a:lumMod val="50000"/>
                  </a:schemeClr>
                </a:solidFill>
                <a:latin typeface="Algerian" pitchFamily="82" charset="0"/>
              </a:rPr>
              <a:t>  </a:t>
            </a:r>
            <a:endParaRPr lang="en-US" sz="2400" dirty="0">
              <a:solidFill>
                <a:srgbClr val="F8BE1C"/>
              </a:solidFill>
              <a:latin typeface="Algerian"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410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77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65238"/>
          </a:xfrm>
        </p:spPr>
        <p:txBody>
          <a:bodyPr>
            <a:noAutofit/>
          </a:bodyPr>
          <a:lstStyle/>
          <a:p>
            <a:r>
              <a:rPr lang="en-US" sz="2800" dirty="0" smtClean="0">
                <a:solidFill>
                  <a:srgbClr val="FF0000"/>
                </a:solidFill>
                <a:latin typeface="Algerian" pitchFamily="82" charset="0"/>
              </a:rPr>
              <a:t>Physical Body </a:t>
            </a:r>
            <a:br>
              <a:rPr lang="en-US" sz="2800" dirty="0" smtClean="0">
                <a:solidFill>
                  <a:srgbClr val="FF0000"/>
                </a:solidFill>
                <a:latin typeface="Algerian" pitchFamily="82" charset="0"/>
              </a:rPr>
            </a:br>
            <a:r>
              <a:rPr lang="en-US" sz="2800" dirty="0" smtClean="0">
                <a:solidFill>
                  <a:srgbClr val="FF0000"/>
                </a:solidFill>
                <a:latin typeface="Algerian" pitchFamily="82" charset="0"/>
              </a:rPr>
              <a:t>beside </a:t>
            </a:r>
            <a:br>
              <a:rPr lang="en-US" sz="2800" dirty="0" smtClean="0">
                <a:solidFill>
                  <a:srgbClr val="FF0000"/>
                </a:solidFill>
                <a:latin typeface="Algerian" pitchFamily="82" charset="0"/>
              </a:rPr>
            </a:br>
            <a:r>
              <a:rPr lang="en-US" sz="2800" dirty="0" smtClean="0">
                <a:solidFill>
                  <a:srgbClr val="FF0000"/>
                </a:solidFill>
                <a:latin typeface="Algerian" pitchFamily="82" charset="0"/>
              </a:rPr>
              <a:t>Energy Body</a:t>
            </a:r>
            <a:endParaRPr lang="en-US" sz="2800" dirty="0">
              <a:solidFill>
                <a:srgbClr val="FF0000"/>
              </a:solidFill>
              <a:latin typeface="Algerian"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78868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343400"/>
            <a:ext cx="7391400" cy="457200"/>
          </a:xfrm>
        </p:spPr>
        <p:txBody>
          <a:bodyPr/>
          <a:lstStyle/>
          <a:p>
            <a:pPr algn="ctr"/>
            <a:r>
              <a:rPr lang="en-US" dirty="0" smtClean="0">
                <a:solidFill>
                  <a:schemeClr val="accent2">
                    <a:lumMod val="75000"/>
                  </a:schemeClr>
                </a:solidFill>
              </a:rPr>
              <a:t>Alignment and Completely Healthy</a:t>
            </a:r>
            <a:endParaRPr lang="en-US" dirty="0">
              <a:solidFill>
                <a:schemeClr val="accent2">
                  <a:lumMod val="75000"/>
                </a:schemeClr>
              </a:solidFill>
            </a:endParaRPr>
          </a:p>
        </p:txBody>
      </p:sp>
      <p:sp>
        <p:nvSpPr>
          <p:cNvPr id="6" name="Text Placeholder 5"/>
          <p:cNvSpPr>
            <a:spLocks noGrp="1"/>
          </p:cNvSpPr>
          <p:nvPr>
            <p:ph type="body" sz="half" idx="2"/>
          </p:nvPr>
        </p:nvSpPr>
        <p:spPr>
          <a:xfrm>
            <a:off x="304800" y="4876800"/>
            <a:ext cx="8458200" cy="1828800"/>
          </a:xfrm>
        </p:spPr>
        <p:txBody>
          <a:bodyPr>
            <a:noAutofit/>
          </a:bodyPr>
          <a:lstStyle/>
          <a:p>
            <a:r>
              <a:rPr lang="en-US" sz="2400" dirty="0" smtClean="0">
                <a:latin typeface="Calibri" pitchFamily="34" charset="0"/>
                <a:cs typeface="Calibri" pitchFamily="34" charset="0"/>
              </a:rPr>
              <a:t>When the physical body and the energy body are centered on and aligned with each other they will make the exact same movements in the exact same way to achieve some goal.  When these two bodies are working towards the same goal the physical body will then be at its healthiest, its strongest and its most efficient.</a:t>
            </a:r>
            <a:endParaRPr lang="en-US" sz="2400" dirty="0">
              <a:latin typeface="Calibri" pitchFamily="34" charset="0"/>
              <a:cs typeface="Calibri" pitchFamily="34" charset="0"/>
            </a:endParaRPr>
          </a:p>
        </p:txBody>
      </p:sp>
      <p:pic>
        <p:nvPicPr>
          <p:cNvPr id="1026" name="Picture 2" descr="http://www.happehtheory.com/HappehHealthSystem/wp-content/uploads/2010/02/SkullAlign-EnergyOnPhysical.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1792288" y="228601"/>
            <a:ext cx="582771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1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95800"/>
            <a:ext cx="5486400" cy="533400"/>
          </a:xfrm>
        </p:spPr>
        <p:txBody>
          <a:bodyPr>
            <a:normAutofit/>
          </a:bodyPr>
          <a:lstStyle/>
          <a:p>
            <a:pPr algn="ctr"/>
            <a:r>
              <a:rPr lang="en-US" dirty="0" smtClean="0">
                <a:solidFill>
                  <a:schemeClr val="accent2">
                    <a:lumMod val="75000"/>
                  </a:schemeClr>
                </a:solidFill>
              </a:rPr>
              <a:t>Misalignment and Health Problems</a:t>
            </a:r>
            <a:endParaRPr lang="en-US" dirty="0">
              <a:solidFill>
                <a:schemeClr val="accent2">
                  <a:lumMod val="75000"/>
                </a:schemeClr>
              </a:solidFill>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828800" y="152400"/>
            <a:ext cx="5486400" cy="4114800"/>
          </a:xfrm>
        </p:spPr>
      </p:pic>
      <p:sp>
        <p:nvSpPr>
          <p:cNvPr id="6" name="Text Placeholder 5"/>
          <p:cNvSpPr>
            <a:spLocks noGrp="1"/>
          </p:cNvSpPr>
          <p:nvPr>
            <p:ph type="body" sz="half" idx="2"/>
          </p:nvPr>
        </p:nvSpPr>
        <p:spPr>
          <a:xfrm>
            <a:off x="381000" y="5029200"/>
            <a:ext cx="8534400" cy="1752600"/>
          </a:xfrm>
        </p:spPr>
        <p:txBody>
          <a:bodyPr>
            <a:noAutofit/>
          </a:bodyPr>
          <a:lstStyle/>
          <a:p>
            <a:r>
              <a:rPr lang="en-US" sz="2400" dirty="0" smtClean="0"/>
              <a:t>If the energy  body is not aligned with the physical body the strength of the physical body would be </a:t>
            </a:r>
            <a:r>
              <a:rPr lang="en-US" sz="2400" smtClean="0"/>
              <a:t>negatively affected </a:t>
            </a:r>
            <a:r>
              <a:rPr lang="en-US" sz="2400" dirty="0" smtClean="0"/>
              <a:t>because the assistance that the energy body gives would not be there.  It also works with the same way with the organs</a:t>
            </a:r>
            <a:endParaRPr lang="en-US" sz="2400" dirty="0"/>
          </a:p>
        </p:txBody>
      </p:sp>
    </p:spTree>
    <p:extLst>
      <p:ext uri="{BB962C8B-B14F-4D97-AF65-F5344CB8AC3E}">
        <p14:creationId xmlns:p14="http://schemas.microsoft.com/office/powerpoint/2010/main" val="374414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find out the current relationship between these two bodies?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828800"/>
            <a:ext cx="6019800" cy="4343400"/>
          </a:xfrm>
        </p:spPr>
      </p:pic>
    </p:spTree>
    <p:extLst>
      <p:ext uri="{BB962C8B-B14F-4D97-AF65-F5344CB8AC3E}">
        <p14:creationId xmlns:p14="http://schemas.microsoft.com/office/powerpoint/2010/main" val="2784431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Wheel Test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dirty="0" smtClean="0"/>
              <a:t>The energy body is what tries to accomplish the goal as shown either the energy body drags the physical body along or the physical body follows trying to keep up with the energy body </a:t>
            </a:r>
          </a:p>
          <a:p>
            <a:pPr>
              <a:buFont typeface="Wingdings" pitchFamily="2" charset="2"/>
              <a:buChar char="v"/>
            </a:pPr>
            <a:r>
              <a:rPr lang="en-US" dirty="0" smtClean="0"/>
              <a:t>Sit behind a steering wheel in a comfortable and natural way</a:t>
            </a:r>
          </a:p>
          <a:p>
            <a:pPr>
              <a:buFont typeface="Wingdings" pitchFamily="2" charset="2"/>
              <a:buChar char="v"/>
            </a:pPr>
            <a:r>
              <a:rPr lang="en-US" dirty="0" smtClean="0"/>
              <a:t>Then have someone look at the position of the body to the steering wheel</a:t>
            </a:r>
          </a:p>
          <a:p>
            <a:pPr>
              <a:buFont typeface="Wingdings" pitchFamily="2" charset="2"/>
              <a:buChar char="v"/>
            </a:pPr>
            <a:endParaRPr lang="en-US" dirty="0"/>
          </a:p>
        </p:txBody>
      </p:sp>
    </p:spTree>
    <p:extLst>
      <p:ext uri="{BB962C8B-B14F-4D97-AF65-F5344CB8AC3E}">
        <p14:creationId xmlns:p14="http://schemas.microsoft.com/office/powerpoint/2010/main" val="199818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Roles of the Energy Body</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When you sit behind a steering wheel it is the energy body that would align itself on the steering wheel</a:t>
            </a:r>
          </a:p>
          <a:p>
            <a:pPr>
              <a:buFont typeface="Wingdings" pitchFamily="2" charset="2"/>
              <a:buChar char="v"/>
            </a:pPr>
            <a:r>
              <a:rPr lang="en-US" dirty="0" smtClean="0"/>
              <a:t>This would show the relations of the physical body normally to the energy body</a:t>
            </a:r>
          </a:p>
          <a:p>
            <a:pPr>
              <a:buFont typeface="Wingdings" pitchFamily="2" charset="2"/>
              <a:buChar char="v"/>
            </a:pPr>
            <a:r>
              <a:rPr lang="en-US" dirty="0" smtClean="0"/>
              <a:t>The physical body will either be centered, left or right of the steering wheel</a:t>
            </a:r>
            <a:endParaRPr lang="en-US" dirty="0"/>
          </a:p>
        </p:txBody>
      </p:sp>
    </p:spTree>
    <p:extLst>
      <p:ext uri="{BB962C8B-B14F-4D97-AF65-F5344CB8AC3E}">
        <p14:creationId xmlns:p14="http://schemas.microsoft.com/office/powerpoint/2010/main" val="1209082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correct this misalignment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smtClean="0"/>
              <a:t>Asian Kung Fu</a:t>
            </a:r>
          </a:p>
          <a:p>
            <a:pPr>
              <a:buFont typeface="Wingdings" pitchFamily="2" charset="2"/>
              <a:buChar char="v"/>
            </a:pPr>
            <a:r>
              <a:rPr lang="en-US" dirty="0" smtClean="0"/>
              <a:t>Pilates</a:t>
            </a:r>
          </a:p>
          <a:p>
            <a:pPr>
              <a:buFont typeface="Wingdings" pitchFamily="2" charset="2"/>
              <a:buChar char="v"/>
            </a:pPr>
            <a:r>
              <a:rPr lang="en-US" dirty="0" smtClean="0"/>
              <a:t>Dancing/Exercising*</a:t>
            </a:r>
          </a:p>
          <a:p>
            <a:pPr>
              <a:buFont typeface="Wingdings" pitchFamily="2" charset="2"/>
              <a:buChar char="v"/>
            </a:pPr>
            <a:r>
              <a:rPr lang="en-US" dirty="0" smtClean="0"/>
              <a:t>Sound Healing</a:t>
            </a:r>
          </a:p>
          <a:p>
            <a:pPr>
              <a:buFont typeface="Wingdings" pitchFamily="2" charset="2"/>
              <a:buChar char="v"/>
            </a:pPr>
            <a:r>
              <a:rPr lang="en-US" dirty="0" smtClean="0"/>
              <a:t>Reiki</a:t>
            </a:r>
          </a:p>
          <a:p>
            <a:pPr>
              <a:buFont typeface="Wingdings" pitchFamily="2" charset="2"/>
              <a:buChar char="v"/>
            </a:pPr>
            <a:r>
              <a:rPr lang="en-US" dirty="0" smtClean="0"/>
              <a:t>Chakra Balancing*</a:t>
            </a:r>
          </a:p>
          <a:p>
            <a:pPr>
              <a:buFont typeface="Wingdings" pitchFamily="2" charset="2"/>
              <a:buChar char="v"/>
            </a:pPr>
            <a:r>
              <a:rPr lang="en-US" dirty="0" smtClean="0"/>
              <a:t>Well Being Alignment Sessions</a:t>
            </a:r>
          </a:p>
          <a:p>
            <a:pPr marL="0" indent="0">
              <a:buNone/>
            </a:pPr>
            <a:endParaRPr lang="en-US" dirty="0" smtClean="0"/>
          </a:p>
          <a:p>
            <a:pPr marL="0" indent="0">
              <a:buNone/>
            </a:pPr>
            <a:r>
              <a:rPr lang="en-US" dirty="0" smtClean="0"/>
              <a:t>*Discussed in this presentation</a:t>
            </a:r>
            <a:endParaRPr lang="en-US" dirty="0"/>
          </a:p>
        </p:txBody>
      </p:sp>
    </p:spTree>
    <p:extLst>
      <p:ext uri="{BB962C8B-B14F-4D97-AF65-F5344CB8AC3E}">
        <p14:creationId xmlns:p14="http://schemas.microsoft.com/office/powerpoint/2010/main" val="328021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Dance/Movement/Kundalini Yoga</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dirty="0" smtClean="0"/>
              <a:t>Please view the following video of Kundalini Awakening (28.01)</a:t>
            </a:r>
          </a:p>
          <a:p>
            <a:pPr>
              <a:buFont typeface="Wingdings" pitchFamily="2" charset="2"/>
              <a:buChar char="v"/>
            </a:pPr>
            <a:r>
              <a:rPr lang="en-US" dirty="0" smtClean="0">
                <a:hlinkClick r:id="rId2"/>
              </a:rPr>
              <a:t>http://video.google.com/videoplay?docid=-8101989694941061600&amp;hl=en#</a:t>
            </a:r>
            <a:endParaRPr lang="en-US" dirty="0" smtClean="0"/>
          </a:p>
          <a:p>
            <a:pPr>
              <a:buFont typeface="Wingdings" pitchFamily="2" charset="2"/>
              <a:buChar char="v"/>
            </a:pPr>
            <a:r>
              <a:rPr lang="en-US" dirty="0" smtClean="0"/>
              <a:t>Feel free to connect your lap top to your TV or put it full screen on your monitor so that you can do some full body free movement to the wonderful music that accompanies the narrative in the video.  Always remember all you have to do is have </a:t>
            </a:r>
            <a:r>
              <a:rPr lang="en-US" dirty="0" smtClean="0">
                <a:solidFill>
                  <a:srgbClr val="F123B6"/>
                </a:solidFill>
              </a:rPr>
              <a:t> FUN </a:t>
            </a:r>
            <a:r>
              <a:rPr lang="en-US" dirty="0" smtClean="0">
                <a:solidFill>
                  <a:srgbClr val="F123B6"/>
                </a:solidFill>
                <a:sym typeface="Wingdings" pitchFamily="2" charset="2"/>
              </a:rPr>
              <a:t> GOOD FOR YOU!!!!!</a:t>
            </a:r>
            <a:endParaRPr lang="en-US" dirty="0" smtClean="0">
              <a:solidFill>
                <a:srgbClr val="F123B6"/>
              </a:solidFill>
            </a:endParaRPr>
          </a:p>
          <a:p>
            <a:pPr>
              <a:buFont typeface="Wingdings" pitchFamily="2" charset="2"/>
              <a:buChar char="v"/>
            </a:pPr>
            <a:endParaRPr lang="en-US" dirty="0"/>
          </a:p>
        </p:txBody>
      </p:sp>
    </p:spTree>
    <p:extLst>
      <p:ext uri="{BB962C8B-B14F-4D97-AF65-F5344CB8AC3E}">
        <p14:creationId xmlns:p14="http://schemas.microsoft.com/office/powerpoint/2010/main" val="1733493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Root Chakra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219200"/>
            <a:ext cx="6629400" cy="5410200"/>
          </a:xfrm>
        </p:spPr>
      </p:pic>
    </p:spTree>
    <p:extLst>
      <p:ext uri="{BB962C8B-B14F-4D97-AF65-F5344CB8AC3E}">
        <p14:creationId xmlns:p14="http://schemas.microsoft.com/office/powerpoint/2010/main" val="2142796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a:t>
            </a:r>
            <a:r>
              <a:rPr lang="en-US" dirty="0" err="1" smtClean="0"/>
              <a:t>Muladhara</a:t>
            </a:r>
            <a:endParaRPr lang="en-US" dirty="0"/>
          </a:p>
        </p:txBody>
      </p:sp>
      <p:sp>
        <p:nvSpPr>
          <p:cNvPr id="3" name="Content Placeholder 2"/>
          <p:cNvSpPr>
            <a:spLocks noGrp="1"/>
          </p:cNvSpPr>
          <p:nvPr>
            <p:ph idx="1"/>
          </p:nvPr>
        </p:nvSpPr>
        <p:spPr>
          <a:xfrm>
            <a:off x="228600" y="1143000"/>
            <a:ext cx="8763000" cy="5486400"/>
          </a:xfrm>
        </p:spPr>
        <p:txBody>
          <a:bodyPr>
            <a:normAutofit fontScale="92500" lnSpcReduction="20000"/>
          </a:bodyPr>
          <a:lstStyle/>
          <a:p>
            <a:pPr>
              <a:buFont typeface="Wingdings" pitchFamily="2" charset="2"/>
              <a:buChar char="v"/>
            </a:pPr>
            <a:r>
              <a:rPr lang="en-US" sz="2400" b="1" dirty="0" smtClean="0"/>
              <a:t>1st chakra </a:t>
            </a:r>
            <a:r>
              <a:rPr lang="en-US" sz="2400" dirty="0" smtClean="0"/>
              <a:t>- Base, Root Chakra</a:t>
            </a:r>
          </a:p>
          <a:p>
            <a:pPr>
              <a:buFont typeface="Wingdings" pitchFamily="2" charset="2"/>
              <a:buChar char="v"/>
            </a:pPr>
            <a:r>
              <a:rPr lang="en-US" sz="2400" b="1" dirty="0" smtClean="0"/>
              <a:t>Color</a:t>
            </a:r>
            <a:r>
              <a:rPr lang="en-US" sz="2400" dirty="0" smtClean="0"/>
              <a:t> – Represented by Red and Black- As a general rule, red stones offer protection, courage, vitality, stamina, and energy</a:t>
            </a:r>
          </a:p>
          <a:p>
            <a:pPr>
              <a:buFont typeface="Wingdings" pitchFamily="2" charset="2"/>
              <a:buChar char="v"/>
            </a:pPr>
            <a:r>
              <a:rPr lang="en-US" sz="2400" dirty="0" smtClean="0"/>
              <a:t>Located at the Base of the spine-This is our Grounding and Survival Chakra</a:t>
            </a:r>
          </a:p>
          <a:p>
            <a:pPr>
              <a:buFont typeface="Wingdings" pitchFamily="2" charset="2"/>
              <a:buChar char="v"/>
            </a:pPr>
            <a:r>
              <a:rPr lang="en-US" sz="2400" dirty="0" smtClean="0"/>
              <a:t>It is aligned with the planets Pluto and Mars</a:t>
            </a:r>
          </a:p>
          <a:p>
            <a:pPr>
              <a:buFont typeface="Wingdings" pitchFamily="2" charset="2"/>
              <a:buChar char="v"/>
            </a:pPr>
            <a:r>
              <a:rPr lang="en-US" sz="2400" dirty="0" smtClean="0"/>
              <a:t>Red is powerfully linked to our most primitive physical and emotional needs of survival and self preservation and it symbolizes energy, action, confidence, courage, and change.   It also brings passion and strength to your relationships, your life and your work</a:t>
            </a:r>
          </a:p>
          <a:p>
            <a:pPr>
              <a:buFont typeface="Wingdings" pitchFamily="2" charset="2"/>
              <a:buChar char="v"/>
            </a:pPr>
            <a:r>
              <a:rPr lang="en-US" sz="2400" dirty="0" smtClean="0"/>
              <a:t>When this Chakra is </a:t>
            </a:r>
            <a:r>
              <a:rPr lang="en-US" sz="2400" b="1" dirty="0" smtClean="0"/>
              <a:t>blocked</a:t>
            </a:r>
            <a:r>
              <a:rPr lang="en-US" sz="2400" dirty="0" smtClean="0"/>
              <a:t> we experience: Lack of energy and vitality, depression, anxiety , fear, anger and frustration.  It is encouraged to put  </a:t>
            </a:r>
            <a:r>
              <a:rPr lang="en-US" sz="2400" dirty="0" err="1" smtClean="0"/>
              <a:t>doTerra’s</a:t>
            </a:r>
            <a:r>
              <a:rPr lang="en-US" sz="2400" dirty="0" smtClean="0"/>
              <a:t> Rosemary CPTG Essential Oil* on the bottom of your feet </a:t>
            </a:r>
            <a:r>
              <a:rPr lang="en-US" sz="2400" dirty="0" smtClean="0">
                <a:hlinkClick r:id="rId2"/>
              </a:rPr>
              <a:t>www.mydoterra.com/youngspirityoga</a:t>
            </a:r>
            <a:endParaRPr lang="en-US" sz="2400" dirty="0" smtClean="0"/>
          </a:p>
          <a:p>
            <a:pPr>
              <a:buFont typeface="Wingdings" pitchFamily="2" charset="2"/>
              <a:buChar char="v"/>
            </a:pPr>
            <a:r>
              <a:rPr lang="en-US" sz="2400" dirty="0" smtClean="0"/>
              <a:t>Additional information </a:t>
            </a:r>
            <a:r>
              <a:rPr lang="en-US" sz="2400" dirty="0" smtClean="0">
                <a:hlinkClick r:id="rId3"/>
              </a:rPr>
              <a:t>http://www.sobrietystones.com/resources/Colors/meaning_color_red_1.htm</a:t>
            </a:r>
            <a:endParaRPr lang="en-US" sz="2400" dirty="0" smtClean="0"/>
          </a:p>
          <a:p>
            <a:pPr marL="0" indent="0">
              <a:buNone/>
            </a:pPr>
            <a:r>
              <a:rPr lang="en-US" sz="2400" dirty="0" smtClean="0"/>
              <a:t>*dilute with fractionated coconut oil for children and sensitive skin</a:t>
            </a:r>
            <a:endParaRPr lang="en-US" sz="2400" dirty="0"/>
          </a:p>
        </p:txBody>
      </p:sp>
    </p:spTree>
    <p:extLst>
      <p:ext uri="{BB962C8B-B14F-4D97-AF65-F5344CB8AC3E}">
        <p14:creationId xmlns:p14="http://schemas.microsoft.com/office/powerpoint/2010/main" val="350194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123B6"/>
                </a:solidFill>
              </a:rPr>
              <a:t>Physical Body</a:t>
            </a:r>
            <a:endParaRPr lang="en-US" dirty="0">
              <a:solidFill>
                <a:srgbClr val="F123B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0"/>
            <a:ext cx="5791200" cy="5257800"/>
          </a:xfrm>
        </p:spPr>
      </p:pic>
    </p:spTree>
    <p:extLst>
      <p:ext uri="{BB962C8B-B14F-4D97-AF65-F5344CB8AC3E}">
        <p14:creationId xmlns:p14="http://schemas.microsoft.com/office/powerpoint/2010/main" val="245184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Muladhara</a:t>
            </a:r>
            <a:r>
              <a:rPr lang="en-US" dirty="0" smtClean="0"/>
              <a:t> Meditation</a:t>
            </a:r>
            <a:endParaRPr lang="en-US" dirty="0"/>
          </a:p>
        </p:txBody>
      </p:sp>
      <p:sp>
        <p:nvSpPr>
          <p:cNvPr id="3" name="Content Placeholder 2"/>
          <p:cNvSpPr>
            <a:spLocks noGrp="1"/>
          </p:cNvSpPr>
          <p:nvPr>
            <p:ph idx="1"/>
          </p:nvPr>
        </p:nvSpPr>
        <p:spPr/>
        <p:txBody>
          <a:bodyPr>
            <a:normAutofit fontScale="55000" lnSpcReduction="20000"/>
          </a:bodyPr>
          <a:lstStyle/>
          <a:p>
            <a:r>
              <a:rPr lang="en-US" i="1" dirty="0" smtClean="0"/>
              <a:t>When this chakra is balanced you will feel stable, safe and secure.</a:t>
            </a:r>
          </a:p>
          <a:p>
            <a:r>
              <a:rPr lang="en-US" i="1" dirty="0" smtClean="0"/>
              <a:t>Rub the suggested </a:t>
            </a:r>
            <a:r>
              <a:rPr lang="en-US" i="1" dirty="0" err="1" smtClean="0"/>
              <a:t>doTerra</a:t>
            </a:r>
            <a:r>
              <a:rPr lang="en-US" i="1" dirty="0" smtClean="0"/>
              <a:t> oils on the bottom of your feet</a:t>
            </a:r>
          </a:p>
          <a:p>
            <a:r>
              <a:rPr lang="en-US" dirty="0" smtClean="0"/>
              <a:t>Place a red gemstone in your hand and when the music starts hold it over the root chakra(ruby or </a:t>
            </a:r>
            <a:r>
              <a:rPr lang="en-US" dirty="0" smtClean="0">
                <a:effectLst/>
              </a:rPr>
              <a:t>Carnelian)</a:t>
            </a:r>
          </a:p>
          <a:p>
            <a:r>
              <a:rPr lang="en-US" dirty="0" smtClean="0"/>
              <a:t>Then connect to this music link </a:t>
            </a:r>
            <a:r>
              <a:rPr lang="en-US" dirty="0" smtClean="0">
                <a:hlinkClick r:id="rId2"/>
              </a:rPr>
              <a:t>http://www.youtube.com/watch?v=vAu9WYP5voY</a:t>
            </a:r>
            <a:r>
              <a:rPr lang="en-US" dirty="0" smtClean="0"/>
              <a:t> and follow the below guided meditation</a:t>
            </a:r>
          </a:p>
          <a:p>
            <a:r>
              <a:rPr lang="en-US" i="1" dirty="0" smtClean="0"/>
              <a:t>Take a few moments to close the eyes and relax the mind as you prepare for meditation.</a:t>
            </a:r>
            <a:endParaRPr lang="en-US" dirty="0" smtClean="0"/>
          </a:p>
          <a:p>
            <a:r>
              <a:rPr lang="en-US" i="1" dirty="0" smtClean="0"/>
              <a:t>Focus on your root chakra, located at the base of your tailbone. </a:t>
            </a:r>
            <a:endParaRPr lang="en-US" dirty="0" smtClean="0"/>
          </a:p>
          <a:p>
            <a:r>
              <a:rPr lang="en-US" i="1" dirty="0" smtClean="0"/>
              <a:t>Count 10 slow deep breaths as you continue to focus on grounding your energy down through your tailbone area.</a:t>
            </a:r>
            <a:endParaRPr lang="en-US" dirty="0" smtClean="0"/>
          </a:p>
          <a:p>
            <a:r>
              <a:rPr lang="en-US" i="1" dirty="0" smtClean="0"/>
              <a:t>Imagine a glowing red light, with each inhale feel the red light fill your body and with each exhale release any sensation of tension or tightness. </a:t>
            </a:r>
            <a:endParaRPr lang="en-US" dirty="0" smtClean="0"/>
          </a:p>
          <a:p>
            <a:r>
              <a:rPr lang="en-US" i="1" dirty="0" smtClean="0"/>
              <a:t>Continue to focus on the breath and the flow of energy in and out of the body.</a:t>
            </a:r>
            <a:endParaRPr lang="en-US" dirty="0" smtClean="0"/>
          </a:p>
          <a:p>
            <a:r>
              <a:rPr lang="en-US" i="1" dirty="0" smtClean="0"/>
              <a:t>Next feel the energy of the red light move down from the root center to the hips, legs and feet. Notice the sensations of warmth and ease in the lower body.</a:t>
            </a:r>
            <a:endParaRPr lang="en-US" dirty="0" smtClean="0"/>
          </a:p>
          <a:p>
            <a:r>
              <a:rPr lang="en-US" i="1" dirty="0" smtClean="0"/>
              <a:t>Stay here with a calm breath for 5 minutes or longer.</a:t>
            </a:r>
            <a:endParaRPr lang="en-US" dirty="0" smtClean="0"/>
          </a:p>
          <a:p>
            <a:pPr>
              <a:buFont typeface="Wingdings" pitchFamily="2" charset="2"/>
              <a:buChar char="v"/>
            </a:pPr>
            <a:endParaRPr lang="en-US" dirty="0"/>
          </a:p>
        </p:txBody>
      </p:sp>
    </p:spTree>
    <p:extLst>
      <p:ext uri="{BB962C8B-B14F-4D97-AF65-F5344CB8AC3E}">
        <p14:creationId xmlns:p14="http://schemas.microsoft.com/office/powerpoint/2010/main" val="2728610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447800"/>
            <a:ext cx="6324599" cy="4724400"/>
          </a:xfrm>
        </p:spPr>
      </p:pic>
    </p:spTree>
    <p:extLst>
      <p:ext uri="{BB962C8B-B14F-4D97-AF65-F5344CB8AC3E}">
        <p14:creationId xmlns:p14="http://schemas.microsoft.com/office/powerpoint/2010/main" val="307775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human body?</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pPr>
              <a:buFont typeface="Wingdings" pitchFamily="2" charset="2"/>
              <a:buChar char="v"/>
            </a:pPr>
            <a:r>
              <a:rPr lang="en-US" dirty="0" smtClean="0"/>
              <a:t>It is an amazing structure of systems organized biologically.</a:t>
            </a:r>
          </a:p>
          <a:p>
            <a:pPr>
              <a:buFont typeface="Wingdings" pitchFamily="2" charset="2"/>
              <a:buChar char="v"/>
            </a:pPr>
            <a:r>
              <a:rPr lang="en-US" dirty="0" smtClean="0"/>
              <a:t>By the time the human reaches adulthood, the body consists of close to 100 trillion cells, which is considered the basic unit of life.</a:t>
            </a:r>
          </a:p>
          <a:p>
            <a:pPr>
              <a:buFont typeface="Wingdings" pitchFamily="2" charset="2"/>
              <a:buChar char="v"/>
            </a:pPr>
            <a:r>
              <a:rPr lang="en-US" dirty="0" smtClean="0"/>
              <a:t>Each cell has a nucleus which houses the atoms which are made up of protons, electrons and neutrons.</a:t>
            </a:r>
          </a:p>
          <a:p>
            <a:pPr>
              <a:buFont typeface="Wingdings" pitchFamily="2" charset="2"/>
              <a:buChar char="v"/>
            </a:pPr>
            <a:r>
              <a:rPr lang="en-US" dirty="0" smtClean="0"/>
              <a:t>Atoms are formed when the neutral force combines with the positive and negative aspects of the Sound </a:t>
            </a:r>
          </a:p>
          <a:p>
            <a:pPr>
              <a:buFont typeface="Wingdings" pitchFamily="2" charset="2"/>
              <a:buChar char="v"/>
            </a:pPr>
            <a:endParaRPr lang="en-US" dirty="0" smtClean="0"/>
          </a:p>
          <a:p>
            <a:pPr>
              <a:buFont typeface="Wingdings" pitchFamily="2" charset="2"/>
              <a:buChar char="v"/>
            </a:pPr>
            <a:endParaRPr lang="en-US" dirty="0" smtClean="0"/>
          </a:p>
          <a:p>
            <a:pPr marL="0" indent="0">
              <a:buNone/>
            </a:pPr>
            <a:endParaRPr lang="en-US" dirty="0"/>
          </a:p>
        </p:txBody>
      </p:sp>
    </p:spTree>
    <p:extLst>
      <p:ext uri="{BB962C8B-B14F-4D97-AF65-F5344CB8AC3E}">
        <p14:creationId xmlns:p14="http://schemas.microsoft.com/office/powerpoint/2010/main" val="87574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Four Qualities of Sound</a:t>
            </a:r>
            <a:endParaRPr lang="en-US" dirty="0"/>
          </a:p>
        </p:txBody>
      </p:sp>
      <p:sp>
        <p:nvSpPr>
          <p:cNvPr id="6" name="Content Placeholder 5"/>
          <p:cNvSpPr>
            <a:spLocks noGrp="1"/>
          </p:cNvSpPr>
          <p:nvPr>
            <p:ph idx="1"/>
          </p:nvPr>
        </p:nvSpPr>
        <p:spPr/>
        <p:txBody>
          <a:bodyPr>
            <a:normAutofit fontScale="92500" lnSpcReduction="10000"/>
          </a:bodyPr>
          <a:lstStyle/>
          <a:p>
            <a:pPr>
              <a:buFont typeface="Wingdings" pitchFamily="2" charset="2"/>
              <a:buChar char="v"/>
            </a:pPr>
            <a:r>
              <a:rPr lang="en-US" u="sng" dirty="0" smtClean="0"/>
              <a:t>Substance</a:t>
            </a:r>
            <a:r>
              <a:rPr lang="en-US" dirty="0" smtClean="0"/>
              <a:t>-protons, neutrons and electrons are first given this out of the Sound </a:t>
            </a:r>
          </a:p>
          <a:p>
            <a:pPr>
              <a:buFont typeface="Wingdings" pitchFamily="2" charset="2"/>
              <a:buChar char="v"/>
            </a:pPr>
            <a:r>
              <a:rPr lang="en-US" u="sng" dirty="0" smtClean="0"/>
              <a:t>Character</a:t>
            </a:r>
            <a:r>
              <a:rPr lang="en-US" dirty="0" smtClean="0"/>
              <a:t>-compels them to define their own unique qualities and quantities relative to each other</a:t>
            </a:r>
          </a:p>
          <a:p>
            <a:pPr>
              <a:buFont typeface="Wingdings" pitchFamily="2" charset="2"/>
              <a:buChar char="v"/>
            </a:pPr>
            <a:r>
              <a:rPr lang="en-US" u="sng" dirty="0" smtClean="0"/>
              <a:t>Rhythm</a:t>
            </a:r>
            <a:r>
              <a:rPr lang="en-US" dirty="0" smtClean="0"/>
              <a:t>-gives them orderly movement and life, this order is made possible by magnetism</a:t>
            </a:r>
          </a:p>
          <a:p>
            <a:pPr>
              <a:buFont typeface="Wingdings" pitchFamily="2" charset="2"/>
              <a:buChar char="v"/>
            </a:pPr>
            <a:r>
              <a:rPr lang="en-US" u="sng" dirty="0" smtClean="0"/>
              <a:t>Magnetism</a:t>
            </a:r>
            <a:r>
              <a:rPr lang="en-US" dirty="0" smtClean="0"/>
              <a:t>-draws atoms into organized molecules, cells, and eventually complex organism which make up the human body</a:t>
            </a:r>
            <a:endParaRPr lang="en-US" dirty="0"/>
          </a:p>
        </p:txBody>
      </p:sp>
    </p:spTree>
    <p:extLst>
      <p:ext uri="{BB962C8B-B14F-4D97-AF65-F5344CB8AC3E}">
        <p14:creationId xmlns:p14="http://schemas.microsoft.com/office/powerpoint/2010/main" val="181457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Algerian" pitchFamily="82" charset="0"/>
              </a:rPr>
              <a:t>Energy Body…</a:t>
            </a:r>
            <a:endParaRPr lang="en-US" dirty="0">
              <a:solidFill>
                <a:schemeClr val="accent2">
                  <a:lumMod val="60000"/>
                  <a:lumOff val="40000"/>
                </a:schemeClr>
              </a:solidFill>
              <a:latin typeface="Algerian" pitchFamily="82" charset="0"/>
            </a:endParaRPr>
          </a:p>
        </p:txBody>
      </p:sp>
      <p:pic>
        <p:nvPicPr>
          <p:cNvPr id="4" name="Content Placeholder 3" descr="http://www.blog.deanramsden.com/wp-content/uploads/2010/07/SoulBody.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615" y="1600200"/>
            <a:ext cx="6026769" cy="4525963"/>
          </a:xfrm>
          <a:prstGeom prst="rect">
            <a:avLst/>
          </a:prstGeom>
          <a:noFill/>
          <a:ln>
            <a:noFill/>
          </a:ln>
        </p:spPr>
      </p:pic>
    </p:spTree>
    <p:extLst>
      <p:ext uri="{BB962C8B-B14F-4D97-AF65-F5344CB8AC3E}">
        <p14:creationId xmlns:p14="http://schemas.microsoft.com/office/powerpoint/2010/main" val="70366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rPr>
              <a:t>What is the energy body?</a:t>
            </a:r>
            <a:endParaRPr lang="en-US" dirty="0">
              <a:solidFill>
                <a:srgbClr val="006600"/>
              </a:solidFill>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t> It is commonly treated as if it has different shapes… an amorphous constantly changing cloud, elliptical or an egg shape, yet it can also be treated as an exact duplicate of the physical body.</a:t>
            </a:r>
          </a:p>
          <a:p>
            <a:pPr>
              <a:buFont typeface="Wingdings" pitchFamily="2" charset="2"/>
              <a:buChar char="v"/>
            </a:pPr>
            <a:r>
              <a:rPr lang="en-US" dirty="0" smtClean="0"/>
              <a:t> This is sometimes difficult for closed minded people to understand.</a:t>
            </a:r>
            <a:endParaRPr lang="en-US" dirty="0"/>
          </a:p>
        </p:txBody>
      </p:sp>
    </p:spTree>
    <p:extLst>
      <p:ext uri="{BB962C8B-B14F-4D97-AF65-F5344CB8AC3E}">
        <p14:creationId xmlns:p14="http://schemas.microsoft.com/office/powerpoint/2010/main" val="127715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Amorphous Constantly Changing Cloud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251" y="1600200"/>
            <a:ext cx="2953498" cy="4525963"/>
          </a:xfrm>
        </p:spPr>
      </p:pic>
    </p:spTree>
    <p:extLst>
      <p:ext uri="{BB962C8B-B14F-4D97-AF65-F5344CB8AC3E}">
        <p14:creationId xmlns:p14="http://schemas.microsoft.com/office/powerpoint/2010/main" val="3599378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Elliptical Shape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7637" y="1600200"/>
            <a:ext cx="2828726" cy="4525963"/>
          </a:xfrm>
        </p:spPr>
      </p:pic>
    </p:spTree>
    <p:extLst>
      <p:ext uri="{BB962C8B-B14F-4D97-AF65-F5344CB8AC3E}">
        <p14:creationId xmlns:p14="http://schemas.microsoft.com/office/powerpoint/2010/main" val="313005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 Shape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1524000"/>
            <a:ext cx="4876800" cy="4952999"/>
          </a:xfrm>
        </p:spPr>
      </p:pic>
    </p:spTree>
    <p:extLst>
      <p:ext uri="{BB962C8B-B14F-4D97-AF65-F5344CB8AC3E}">
        <p14:creationId xmlns:p14="http://schemas.microsoft.com/office/powerpoint/2010/main" val="70745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955</Words>
  <Application>Microsoft Macintosh PowerPoint</Application>
  <PresentationFormat>On-screen Show (4:3)</PresentationFormat>
  <Paragraphs>77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Arial</vt:lpstr>
      <vt:lpstr>Calibri</vt:lpstr>
      <vt:lpstr>Wingdings</vt:lpstr>
      <vt:lpstr>Office Theme</vt:lpstr>
      <vt:lpstr>Aligning Your Energy Body to  Your Humane Body</vt:lpstr>
      <vt:lpstr>Physical Body</vt:lpstr>
      <vt:lpstr>What is the human body?</vt:lpstr>
      <vt:lpstr>Four Qualities of Sound</vt:lpstr>
      <vt:lpstr>Energy Body…</vt:lpstr>
      <vt:lpstr>What is the energy body?</vt:lpstr>
      <vt:lpstr>Amorphous Constantly Changing Cloud</vt:lpstr>
      <vt:lpstr>Elliptical Shape</vt:lpstr>
      <vt:lpstr>Egg Shape</vt:lpstr>
      <vt:lpstr>Physical Body  beside  Energy Body</vt:lpstr>
      <vt:lpstr>Alignment and Completely Healthy</vt:lpstr>
      <vt:lpstr>Misalignment and Health Problems</vt:lpstr>
      <vt:lpstr>How do we find out the current relationship between these two bodies?</vt:lpstr>
      <vt:lpstr>Steering Wheel Test</vt:lpstr>
      <vt:lpstr>The Roles of the Energy Body</vt:lpstr>
      <vt:lpstr>How to correct this misalignment</vt:lpstr>
      <vt:lpstr>Dance/Movement/Kundalini Yoga</vt:lpstr>
      <vt:lpstr>Balancing Root Chakra</vt:lpstr>
      <vt:lpstr>The Muladhara</vt:lpstr>
      <vt:lpstr>Muladhara Meditation</vt:lpstr>
      <vt:lpstr>Thank You</vt:lpstr>
    </vt:vector>
  </TitlesOfParts>
  <Company>Toshiba</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Body Alignment to  Humane Body</dc:title>
  <dc:creator>BGreaney</dc:creator>
  <cp:lastModifiedBy>Microsoft Office User</cp:lastModifiedBy>
  <cp:revision>44</cp:revision>
  <dcterms:created xsi:type="dcterms:W3CDTF">2012-05-28T20:28:18Z</dcterms:created>
  <dcterms:modified xsi:type="dcterms:W3CDTF">2017-02-09T21:10:29Z</dcterms:modified>
</cp:coreProperties>
</file>